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rofile.php?id=100063864900445&amp;locale=uk_U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64807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800" dirty="0"/>
              <a:t>АСИСТЕНТИ ВЧИТЕЛІВ 1-4 класів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31683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МІНІСТЕРСТВО ОСВІТИ І НАУКИ УКРАЇНИ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РЕКОМЕНДАЦ</a:t>
            </a:r>
            <a:r>
              <a:rPr lang="uk-UA" dirty="0">
                <a:solidFill>
                  <a:schemeClr val="tx1"/>
                </a:solidFill>
              </a:rPr>
              <a:t>ІЇ </a:t>
            </a:r>
          </a:p>
          <a:p>
            <a:r>
              <a:rPr lang="uk-UA" dirty="0">
                <a:solidFill>
                  <a:schemeClr val="tx1"/>
                </a:solidFill>
              </a:rPr>
              <a:t>Щодо організації освітнього процесу осіб з особливими освітніми потребами в закладах загальної середньої освіти</a:t>
            </a:r>
          </a:p>
          <a:p>
            <a:r>
              <a:rPr lang="uk-UA" dirty="0">
                <a:solidFill>
                  <a:schemeClr val="tx1"/>
                </a:solidFill>
              </a:rPr>
              <a:t>У 2024/2025 навчальному році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\\server\SharedDocs\ЛАПТЄВА Т.Є\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1168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uk-UA" sz="2400" dirty="0"/>
              <a:t>3.ЩОДО НАДАННЯ ПСИХОЛОГО –ПЕДАГОГІЧНИХ ТА КОРЕКЦІЙНО-РОЗВИТКОВИХ ПОСЛУГ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В умовах інклюзивного навчання корекційно- розвиткові заняття, що визначені індивідуальною програмою розвитку можуть проводитись педагогічними працівниками закладів освіти, введеними до штатного розпису закладу освіти  </a:t>
            </a:r>
            <a:r>
              <a:rPr lang="uk-UA" b="1" dirty="0"/>
              <a:t>(за рахунок коштів освітньої субвенції)</a:t>
            </a:r>
          </a:p>
          <a:p>
            <a:r>
              <a:rPr lang="uk-UA" dirty="0"/>
              <a:t>Іншими педагогічними працівниками на умовах цивільно –правових договорів (за рахунок коштів субвенції з державного бюджету місцевим бюджетам на надання  державної підтримки особам з особливими освітніми потребами)</a:t>
            </a:r>
          </a:p>
          <a:p>
            <a:r>
              <a:rPr lang="uk-UA" dirty="0"/>
              <a:t>Фахівцями </a:t>
            </a:r>
            <a:r>
              <a:rPr lang="uk-UA" dirty="0" err="1"/>
              <a:t>інклюзивно</a:t>
            </a:r>
            <a:r>
              <a:rPr lang="uk-UA" dirty="0"/>
              <a:t>-ресурсних центрів (в межах робочого часу фахівців)</a:t>
            </a:r>
          </a:p>
          <a:p>
            <a:r>
              <a:rPr lang="uk-UA" dirty="0"/>
              <a:t>Педагогічними працівниками спеціальних закладів освіти  ( в межах штатної чисельності педагогічних працівників  спеціальної школи).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dirty="0"/>
              <a:t>4. ЩОДО ЗМІСТУ ОСВІТНЬОЇ ДІЯЛЬНОСТІ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fontScale="47500" lnSpcReduction="20000"/>
          </a:bodyPr>
          <a:lstStyle/>
          <a:p>
            <a:r>
              <a:rPr lang="uk-UA" dirty="0"/>
              <a:t>Основним документом, що забезпечує досягнення  учнями визначених відповідним державними стандартами результатів навчання є освітня програма закладу загальної середньої освіти.</a:t>
            </a:r>
          </a:p>
          <a:p>
            <a:r>
              <a:rPr lang="uk-UA" dirty="0"/>
              <a:t>НАГАДУЄМО, що відповідно   до частини першої статті 11 Закону України «Про повну загальну середню освіту» заклад освіти розробляє та використовує в освітній діяльності одну освітню програму на кожному рівні ( циклі) повної загальної середньої освіти  або наскрізну  освітню програму, розроблену для декількох рівнів освіти.</a:t>
            </a:r>
          </a:p>
          <a:p>
            <a:r>
              <a:rPr lang="uk-UA" dirty="0"/>
              <a:t>Освітні програми можуть бути розроблені на основі відповідної типової освітньої програми або освітніх програм, розроблених суб’єктами освітньої діяльності, науковими установами, фізичними чи юридичними особами і затверджених центральним  органом  виконавчої  влади із забезпечення якості освіти відповідно до вимог цього Закону.</a:t>
            </a:r>
          </a:p>
          <a:p>
            <a:r>
              <a:rPr lang="uk-UA" b="1" dirty="0"/>
              <a:t>Організація освітнього процесу для дітей з </a:t>
            </a:r>
            <a:r>
              <a:rPr lang="uk-UA" b="1" dirty="0" err="1"/>
              <a:t>ооп</a:t>
            </a:r>
            <a:r>
              <a:rPr lang="uk-UA" b="1" dirty="0"/>
              <a:t> в інклюзивних класах ЗЗСО здійснюється за програмою закладу освіти.</a:t>
            </a:r>
          </a:p>
          <a:p>
            <a:r>
              <a:rPr lang="uk-UA" dirty="0"/>
              <a:t>Досягнення максимальної реалізації  потенціалу дитини з </a:t>
            </a:r>
            <a:r>
              <a:rPr lang="uk-UA" dirty="0" err="1"/>
              <a:t>ооп</a:t>
            </a:r>
            <a:r>
              <a:rPr lang="uk-UA" dirty="0"/>
              <a:t> та забезпечення прогресу її розвитку здійснюється завдяки:</a:t>
            </a:r>
          </a:p>
          <a:p>
            <a:r>
              <a:rPr lang="uk-UA" dirty="0"/>
              <a:t>врахуванню її особливих освітніх потреб  та </a:t>
            </a:r>
          </a:p>
          <a:p>
            <a:r>
              <a:rPr lang="uk-UA" dirty="0"/>
              <a:t>забезпеченню особистісно орієнтованого спрямування освітнього процесу, </a:t>
            </a:r>
          </a:p>
          <a:p>
            <a:r>
              <a:rPr lang="uk-UA" dirty="0"/>
              <a:t>застосуванню адаптації та/або  модифікації окремих навчальних предметів (інтегрованих курсів)</a:t>
            </a:r>
          </a:p>
          <a:p>
            <a:endParaRPr lang="uk-UA" dirty="0"/>
          </a:p>
          <a:p>
            <a:r>
              <a:rPr lang="uk-UA" b="1" dirty="0"/>
              <a:t>ТОМУ НЕПРИПУСТИМОЮ Є РЕКОМЕНДАЦІЯ ЩОДО НАВЧАННЯ ДИТИНИ З ООП ЗА ПРОГРАМОЮ СПЕЦІАЛЬНОГО ЗАКЛАДУ ОСВІТИ.</a:t>
            </a:r>
          </a:p>
        </p:txBody>
      </p:sp>
    </p:spTree>
    <p:extLst>
      <p:ext uri="{BB962C8B-B14F-4D97-AF65-F5344CB8AC3E}">
        <p14:creationId xmlns:p14="http://schemas.microsoft.com/office/powerpoint/2010/main" val="1509879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dirty="0"/>
              <a:t>4. ЩОДО ЗМІСТУ ОСВІТНЬОЇ ДІЯЛЬНОСТІ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/>
              <a:t>Типові освітні програми для спеціальних закладів освіти можуть бути лише ресурсом для здійснення адаптації та /або модифікації освітньої програми для потреб дітей з </a:t>
            </a:r>
            <a:r>
              <a:rPr lang="uk-UA" b="1" dirty="0" err="1"/>
              <a:t>ооп</a:t>
            </a:r>
            <a:r>
              <a:rPr lang="uk-UA" b="1" dirty="0"/>
              <a:t>.</a:t>
            </a:r>
          </a:p>
          <a:p>
            <a:r>
              <a:rPr lang="uk-UA" dirty="0"/>
              <a:t>Всі діти інклюзивних класів, в </a:t>
            </a:r>
            <a:r>
              <a:rPr lang="uk-UA" dirty="0" err="1"/>
              <a:t>т.ч</a:t>
            </a:r>
            <a:r>
              <a:rPr lang="uk-UA" dirty="0"/>
              <a:t>. діти з </a:t>
            </a:r>
            <a:r>
              <a:rPr lang="uk-UA" dirty="0" err="1"/>
              <a:t>ооп</a:t>
            </a:r>
            <a:r>
              <a:rPr lang="uk-UA" dirty="0"/>
              <a:t>, навчаються за освітньою програмою закладу освіти, при цьому для дітей з </a:t>
            </a:r>
            <a:r>
              <a:rPr lang="uk-UA" dirty="0" err="1"/>
              <a:t>ооп</a:t>
            </a:r>
            <a:r>
              <a:rPr lang="uk-UA" dirty="0"/>
              <a:t> передбачено доповнення освітньої програми корекційно – </a:t>
            </a:r>
            <a:r>
              <a:rPr lang="uk-UA" dirty="0" err="1"/>
              <a:t>розвитковим</a:t>
            </a:r>
            <a:r>
              <a:rPr lang="uk-UA" dirty="0"/>
              <a:t> складником.</a:t>
            </a:r>
          </a:p>
          <a:p>
            <a:pPr marL="0" indent="0">
              <a:buNone/>
            </a:pPr>
            <a:r>
              <a:rPr lang="uk-UA" b="1" dirty="0"/>
              <a:t>Реалізація  корекційно-</a:t>
            </a:r>
            <a:r>
              <a:rPr lang="uk-UA" b="1" dirty="0" err="1"/>
              <a:t>розвиткового</a:t>
            </a:r>
            <a:r>
              <a:rPr lang="uk-UA" b="1" dirty="0"/>
              <a:t> складника передбачає:</a:t>
            </a:r>
          </a:p>
          <a:p>
            <a:r>
              <a:rPr lang="uk-UA" dirty="0"/>
              <a:t> проведення індивідуальних та групових корекційно- </a:t>
            </a:r>
            <a:r>
              <a:rPr lang="uk-UA" dirty="0" err="1"/>
              <a:t>розвиткових</a:t>
            </a:r>
            <a:r>
              <a:rPr lang="uk-UA" dirty="0"/>
              <a:t> занять;</a:t>
            </a:r>
          </a:p>
          <a:p>
            <a:r>
              <a:rPr lang="uk-UA" dirty="0"/>
              <a:t>Корекційну роботу під час вивчення всіх навчальних предметів, що полягає у застосуванні </a:t>
            </a:r>
            <a:r>
              <a:rPr lang="uk-UA" dirty="0" err="1"/>
              <a:t>адаптацій</a:t>
            </a:r>
            <a:r>
              <a:rPr lang="uk-UA" dirty="0"/>
              <a:t> навчального матеріалу, використанні спеціальних методів та способів роботи відповідно до потреб і можливостей дитини.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22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uk-UA" sz="2400" dirty="0"/>
              <a:t>5.КАДРОВЕ ЗАБЕЗПЕЧЕННЯ ІНКЛЮЗИВНОГО НАВЧАННЯ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Запорукою якісного впровадження інклюзивного навчання  є висококваліфіковані та відповідальні педагогічні працівники.</a:t>
            </a:r>
          </a:p>
          <a:p>
            <a:r>
              <a:rPr lang="uk-UA" dirty="0"/>
              <a:t>Саме тому забезпечення закладу освіти кваліфікованими педагогічними працівниками є найважливішим завданням керівника закладу освіти.</a:t>
            </a:r>
          </a:p>
          <a:p>
            <a:r>
              <a:rPr lang="uk-UA" dirty="0"/>
              <a:t>Професійний керівник закладу освіти повинен стимулювати педагогічних працівників до саморозвитку, дбати про постійне вдосконалення компетенцій працівників, зокрема щодо роботи з дітьми з </a:t>
            </a:r>
            <a:r>
              <a:rPr lang="uk-UA" dirty="0" err="1"/>
              <a:t>ооп</a:t>
            </a:r>
            <a:r>
              <a:rPr lang="uk-UA" dirty="0"/>
              <a:t>, розвивати систему наставництва.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897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/>
              <a:t>5. КАДРОВЕ ЗАБЕЗПЕЧЕННЯ ІНКЛЮЗИВНОГО НАВЧАННЯ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Важливу роль у підвищенні професійної компетентності педагогічних працівників ІРЦ, закладів освіти щодо навчання дітей з особливими освітніми потребами відіграють </a:t>
            </a:r>
            <a:r>
              <a:rPr lang="uk-UA" b="1" dirty="0"/>
              <a:t>Центри підтримки інклюзивної освіти, </a:t>
            </a:r>
            <a:r>
              <a:rPr lang="uk-UA" dirty="0"/>
              <a:t>які відповідно до покладених на них завдань:</a:t>
            </a:r>
          </a:p>
          <a:p>
            <a:r>
              <a:rPr lang="uk-UA" dirty="0"/>
              <a:t>Здійснює підвищення кваліфікації шляхом організації та проведення , зокрема, тренінгів, семінарів, </a:t>
            </a:r>
            <a:r>
              <a:rPr lang="uk-UA" dirty="0" err="1"/>
              <a:t>вебінарів</a:t>
            </a:r>
            <a:r>
              <a:rPr lang="uk-UA" dirty="0"/>
              <a:t>;</a:t>
            </a:r>
          </a:p>
          <a:p>
            <a:r>
              <a:rPr lang="uk-UA" dirty="0"/>
              <a:t>Надають консультативно –методичну допомогу з питань навчання дітей з </a:t>
            </a:r>
            <a:r>
              <a:rPr lang="uk-UA" dirty="0" err="1"/>
              <a:t>ооп</a:t>
            </a:r>
            <a:r>
              <a:rPr lang="uk-UA" dirty="0"/>
              <a:t> керівникам та педагогічним працівникам  закладів освіти, ІРЦ.</a:t>
            </a:r>
          </a:p>
          <a:p>
            <a:r>
              <a:rPr lang="ru-RU" sz="2400" b="1" u="sng" dirty="0" err="1"/>
              <a:t>Ресурсний</a:t>
            </a:r>
            <a:r>
              <a:rPr lang="ru-RU" sz="2400" b="1" u="sng" dirty="0"/>
              <a:t> центр </a:t>
            </a:r>
            <a:r>
              <a:rPr lang="ru-RU" sz="2400" b="1" u="sng" dirty="0" err="1"/>
              <a:t>підтримки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інклюзивної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освіти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Інституту</a:t>
            </a:r>
            <a:r>
              <a:rPr lang="ru-RU" sz="2400" b="1" u="sng" dirty="0"/>
              <a:t> </a:t>
            </a:r>
            <a:r>
              <a:rPr lang="ru-RU" sz="2400" b="1" u="sng" dirty="0" err="1"/>
              <a:t>післядипломної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освіти</a:t>
            </a:r>
            <a:r>
              <a:rPr lang="ru-RU" sz="2400" b="1" u="sng" dirty="0"/>
              <a:t> </a:t>
            </a:r>
            <a:r>
              <a:rPr lang="ru-RU" sz="2400" b="1" u="sng" dirty="0" err="1"/>
              <a:t>Київського</a:t>
            </a:r>
            <a:r>
              <a:rPr lang="ru-RU" sz="2400" b="1" u="sng" dirty="0"/>
              <a:t> </a:t>
            </a:r>
            <a:r>
              <a:rPr lang="ru-RU" sz="2400" b="1" u="sng" dirty="0" err="1"/>
              <a:t>університету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Бориса </a:t>
            </a:r>
            <a:r>
              <a:rPr lang="ru-RU" sz="2400" b="1" u="sng" dirty="0" err="1"/>
              <a:t>Грінченка</a:t>
            </a:r>
            <a:endParaRPr lang="uk-UA" sz="2400" b="1" u="sng" dirty="0"/>
          </a:p>
          <a:p>
            <a:r>
              <a:rPr lang="en-US" sz="1600" dirty="0">
                <a:hlinkClick r:id="rId2"/>
              </a:rPr>
              <a:t>https://www.facebook.com/profile.php?id=100063864900445&amp;locale=uk_UA</a:t>
            </a:r>
            <a:endParaRPr lang="uk-UA" sz="1600" dirty="0"/>
          </a:p>
          <a:p>
            <a:endParaRPr lang="uk-UA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547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361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/>
              <a:t>5.КАДРОВЕ ЗАБЕЗПЕЧЕННЯ ІНКЛЮЗИВНОГО НАВЧАННЯ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/>
              <a:t>З метою недопущення втрати кадрового потенціалу для забезпечення навчання осіб з </a:t>
            </a:r>
            <a:r>
              <a:rPr lang="uk-UA" dirty="0" err="1"/>
              <a:t>ооп</a:t>
            </a:r>
            <a:r>
              <a:rPr lang="uk-UA" dirty="0"/>
              <a:t> просимо звернути увагу </a:t>
            </a:r>
            <a:r>
              <a:rPr lang="uk-UA" b="1" dirty="0"/>
              <a:t>на недопущення  порушень трудового законодавства по відношенню до педагогічних працівників, які забезпечують інклюзивне навчання (вчителів, асистентів вчителів, вчителів-дефектологів</a:t>
            </a:r>
            <a:r>
              <a:rPr lang="uk-UA" dirty="0"/>
              <a:t>) :</a:t>
            </a:r>
          </a:p>
          <a:p>
            <a:r>
              <a:rPr lang="uk-UA" i="1" u="sng" dirty="0"/>
              <a:t>своєчасна виплата доплат за роботу в інклюзивних класах, </a:t>
            </a:r>
          </a:p>
          <a:p>
            <a:r>
              <a:rPr lang="uk-UA" i="1" u="sng" dirty="0"/>
              <a:t>укладання короткострокових трудових договорів, що позбавляє педагогічних працівників повного спектру соціальних гарантій, які зазвичай надаються на підставі постійної або тривалої зайнятості.</a:t>
            </a:r>
          </a:p>
          <a:p>
            <a:r>
              <a:rPr lang="uk-UA" dirty="0"/>
              <a:t>Зокрема укладання короткострокових договорів з асистентами вчителя не забезпечує педагогам стабільності у працевлаштуванні, що може призвести до фінансової нестабільності  та незахищеності.</a:t>
            </a:r>
          </a:p>
          <a:p>
            <a:r>
              <a:rPr lang="uk-UA" dirty="0"/>
              <a:t>Відсутність гарантії стабільного працевлаштування може спричинити психологічний стрес і негативно позначитися на продуктивності та якості виконуваної роботи.</a:t>
            </a:r>
          </a:p>
          <a:p>
            <a:r>
              <a:rPr lang="uk-UA" dirty="0"/>
              <a:t>Таким чином, короткострокові договори  можуть суттєво обмежувати права педагогічних працівників на соціальний захист і стабільність, що негативно впливає як на самих працівників, так і на якість освітнього процесу.</a:t>
            </a:r>
          </a:p>
          <a:p>
            <a:r>
              <a:rPr lang="uk-UA" dirty="0"/>
              <a:t>Як результат – недостатнє кадрове забезпечення інклюзивного навчання.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337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dirty="0"/>
              <a:t>6. ОЦІНЮВАННЯ НАВЧАЛЬНИХ ДОСЯГНЕНЬ УЧНІВ З ОСОБЛИВИМИ ОСВІТНІМИ ПОТРЕБАМИ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Невід’ємною частиною освітнього процесу є оцінювання навчальних досягнень учнів, оскільки воно визначає, чи досягаються поставлені цілі навчання.</a:t>
            </a:r>
          </a:p>
          <a:p>
            <a:r>
              <a:rPr lang="uk-UA" dirty="0"/>
              <a:t>Головне завдання оцінювання – створення сприятливих умов для повного  розкриття потенціалу кожної дитини з </a:t>
            </a:r>
            <a:r>
              <a:rPr lang="uk-UA" dirty="0" err="1"/>
              <a:t>ооп</a:t>
            </a:r>
            <a:r>
              <a:rPr lang="uk-UA" dirty="0"/>
              <a:t>.</a:t>
            </a:r>
          </a:p>
          <a:p>
            <a:r>
              <a:rPr lang="uk-UA" dirty="0"/>
              <a:t>З метою інформування педагогів ЗЗСО про особливості оцінювання навчальних досягнень здобувачів освіти з особливими освітніми потребами в умовах інклюзивного навчання  Українським інститутом розвитку освіти розроблено </a:t>
            </a:r>
            <a:r>
              <a:rPr lang="uk-UA" b="1" dirty="0"/>
              <a:t>методичні рекомендації «Оцінювання навчальних досягнень учнів з особливими освітніми потребами», розміщені на офіційному сайті Міністерства освіти і науки України.</a:t>
            </a:r>
          </a:p>
          <a:p>
            <a:r>
              <a:rPr lang="uk-UA" dirty="0"/>
              <a:t>Рекомендації містять практичні інструменти та поради, які дозволяють в умовах інклюзивного навчання адаптувати процес оцінювання до індивідуальних потреб кожного здобувача освіти та відстежувати прогрес їх розвитку.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145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dirty="0"/>
              <a:t>7.ЩОДО РОБОТИ АСИСТЕНТА ВЧИТЕЛЯ ТА АСИСТЕНТА ДИТИНИ В УМОВАХ ІНКЛЮЗИВНОГО НАВЧАННЯ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Детальні рекомендації щодо роботи асистента вчителя та асистента учня (дитини), в тому числі в умовах дистанційного навчання під час воєнного стану та недопущення порушення  трудових прав педагогічних працівників, які виконують функції асистента вчителя, надано у листах МОН:</a:t>
            </a:r>
          </a:p>
          <a:p>
            <a:r>
              <a:rPr lang="uk-UA" b="1" dirty="0"/>
              <a:t> від 06.09.2022 №1/10258-22 </a:t>
            </a:r>
          </a:p>
          <a:p>
            <a:r>
              <a:rPr lang="uk-UA" b="1" dirty="0"/>
              <a:t>від 31.08.2023 №1/13094-23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3743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8\Desktop\nbnekrf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6487168" cy="619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58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dirty="0"/>
              <a:t>1.ПРІОРИТЕТНІ НАПРЯМИ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За умов продовження дії правового режиму воєнного стану, </a:t>
            </a:r>
            <a:r>
              <a:rPr lang="uk-UA" b="1" dirty="0"/>
              <a:t>питання безпеки всіх учасників освітнього процесу залишається пріоритетним.</a:t>
            </a:r>
          </a:p>
          <a:p>
            <a:r>
              <a:rPr lang="uk-UA" dirty="0"/>
              <a:t>На сьогодні важливим питанням залишається облаштування захисних споруд цивільного захисту (укриттів) у закладах загальної середньої освіти з урахуванням потреб </a:t>
            </a:r>
            <a:r>
              <a:rPr lang="uk-UA" dirty="0" err="1"/>
              <a:t>маломобільних</a:t>
            </a:r>
            <a:r>
              <a:rPr lang="uk-UA" dirty="0"/>
              <a:t> груп населення, що забезпечить можливість організувати освітній процес  для здобувачів освіти з особливими освітніми потребами в очному форматі.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dirty="0"/>
              <a:t>1.</a:t>
            </a:r>
            <a:r>
              <a:rPr lang="uk-UA" sz="3600"/>
              <a:t>ПРІОРИТЕТНІ НАПРЯМИ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/>
              <a:t>УКРИТТЯ</a:t>
            </a:r>
            <a:r>
              <a:rPr lang="uk-UA" dirty="0"/>
              <a:t>…</a:t>
            </a:r>
            <a:r>
              <a:rPr lang="uk-UA" dirty="0" err="1"/>
              <a:t>укриття</a:t>
            </a:r>
            <a:r>
              <a:rPr lang="uk-UA" dirty="0"/>
              <a:t> має відповідати вимогам доступності та передбачати можливості для переміщення і комфортного перебування в них осіб з </a:t>
            </a:r>
            <a:r>
              <a:rPr lang="uk-UA" dirty="0" err="1"/>
              <a:t>ооп</a:t>
            </a:r>
            <a:r>
              <a:rPr lang="uk-UA" dirty="0"/>
              <a:t>.</a:t>
            </a:r>
          </a:p>
          <a:p>
            <a:r>
              <a:rPr lang="uk-UA" dirty="0"/>
              <a:t>Здобувачі освіти з </a:t>
            </a:r>
            <a:r>
              <a:rPr lang="uk-UA" dirty="0" err="1"/>
              <a:t>ооп</a:t>
            </a:r>
            <a:r>
              <a:rPr lang="uk-UA" dirty="0"/>
              <a:t>  можуть потребувати додаткової індивідуальної підтримки під час перебування в укриттях, тому важливо, щоб працівники, які відповідають за переміщення та перебування в укритті (асистент вчителя, асистент учня (дитини), інші </a:t>
            </a:r>
            <a:r>
              <a:rPr lang="uk-UA" dirty="0" err="1"/>
              <a:t>педагогвчні</a:t>
            </a:r>
            <a:r>
              <a:rPr lang="uk-UA" dirty="0"/>
              <a:t> працівники):</a:t>
            </a:r>
          </a:p>
          <a:p>
            <a:r>
              <a:rPr lang="uk-UA" dirty="0"/>
              <a:t> були підготовлені до роботи з дітьми з </a:t>
            </a:r>
            <a:r>
              <a:rPr lang="uk-UA" dirty="0" err="1"/>
              <a:t>ооп</a:t>
            </a:r>
            <a:r>
              <a:rPr lang="uk-UA" dirty="0"/>
              <a:t>, </a:t>
            </a:r>
          </a:p>
          <a:p>
            <a:r>
              <a:rPr lang="uk-UA" dirty="0"/>
              <a:t>розуміли специфіку поведінки таких дітей </a:t>
            </a:r>
          </a:p>
          <a:p>
            <a:r>
              <a:rPr lang="uk-UA" dirty="0"/>
              <a:t>та володіли методами надання психологічної підтримки під час стресових ситуацій.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dirty="0"/>
              <a:t>1. ПРІОРИТЕТНІ НАПРЯМКИ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Актуальними залишаються методичні рекомендації </a:t>
            </a:r>
            <a:r>
              <a:rPr lang="uk-UA" dirty="0" err="1"/>
              <a:t>“Безпечне</a:t>
            </a:r>
            <a:r>
              <a:rPr lang="uk-UA" dirty="0"/>
              <a:t> освітнє середовище: Надання індивідуальної підтримки учням з особливими освітніми потребами під час підготовки до реагування на надзвичайні </a:t>
            </a:r>
            <a:r>
              <a:rPr lang="uk-UA" dirty="0" err="1"/>
              <a:t>ситуації”</a:t>
            </a:r>
            <a:r>
              <a:rPr lang="uk-UA" dirty="0"/>
              <a:t>,, розміщені на офіційному сайті міністерства.</a:t>
            </a:r>
          </a:p>
          <a:p>
            <a:r>
              <a:rPr lang="uk-UA" dirty="0"/>
              <a:t>Корисними в цьому аспекті будуть записи серії </a:t>
            </a:r>
            <a:r>
              <a:rPr lang="uk-UA" dirty="0" err="1"/>
              <a:t>вебінарів</a:t>
            </a:r>
            <a:r>
              <a:rPr lang="uk-UA" dirty="0"/>
              <a:t> з психологічної підтримки дітей з </a:t>
            </a:r>
            <a:r>
              <a:rPr lang="uk-UA" dirty="0" err="1"/>
              <a:t>ооп</a:t>
            </a:r>
            <a:r>
              <a:rPr lang="uk-UA" dirty="0"/>
              <a:t> </a:t>
            </a:r>
            <a:r>
              <a:rPr lang="uk-UA" dirty="0" err="1"/>
              <a:t>“Територія</a:t>
            </a:r>
            <a:r>
              <a:rPr lang="uk-UA" dirty="0"/>
              <a:t> безпеки:психологічна підтримка дітей з особливими освітніми потребами у закладах освіти під час повітряної </a:t>
            </a:r>
            <a:r>
              <a:rPr lang="uk-UA" dirty="0" err="1"/>
              <a:t>тривоги”</a:t>
            </a:r>
            <a:r>
              <a:rPr lang="uk-UA" dirty="0"/>
              <a:t>, розміщені на </a:t>
            </a:r>
            <a:r>
              <a:rPr lang="uk-UA" dirty="0" err="1"/>
              <a:t>фейсбук-</a:t>
            </a:r>
            <a:r>
              <a:rPr lang="uk-UA" dirty="0"/>
              <a:t> сторінках МОН та ГО </a:t>
            </a:r>
            <a:r>
              <a:rPr lang="uk-UA" dirty="0" err="1"/>
              <a:t>“Підтримай</a:t>
            </a:r>
            <a:r>
              <a:rPr lang="uk-UA" dirty="0"/>
              <a:t> </a:t>
            </a:r>
            <a:r>
              <a:rPr lang="uk-UA" dirty="0" err="1"/>
              <a:t>дитину”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1. ПРІОРИТЕТНІ НАПРЯМИ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У 2024/2025  навчальному році заклади освіти організовують здобуття загальної середньої освіти в очній (денній) формі , у тому числі із застосуванням змішаного навчання та / або дистанційній формі, у тому числі, створюючи дистанційні класи, за індивідуальною формою, сімейною (домашньою), педагогічним патронажем.</a:t>
            </a:r>
          </a:p>
          <a:p>
            <a:r>
              <a:rPr lang="uk-UA" dirty="0"/>
              <a:t>Під час організації освітнього процесу для осіб з особливими освітніми потребами важливо застосовувати індивідуальний підхід до кожного здобувача освіти в найкращих інтересах дитини для дотримання  її права на продовження здобуття освіти.</a:t>
            </a:r>
          </a:p>
          <a:p>
            <a:r>
              <a:rPr lang="uk-UA" dirty="0"/>
              <a:t>Міністерством розроблено Порядок та умови здобуття загальної середньої освіти в комунальних ЗЗСО в умовах воєнного стану в Україні, які затверджені наказом МОН від 07 серпня 2024 року № 1112, зареєстрованим в  Міністерстві юстиції України  08 серпня 2024 р. за № 1222/42567 (далі Порядок), який визначає особливості організації</a:t>
            </a:r>
            <a:r>
              <a:rPr lang="en-US" dirty="0"/>
              <a:t> </a:t>
            </a:r>
            <a:r>
              <a:rPr lang="uk-UA" dirty="0"/>
              <a:t>здобуття загальної середньої освіти в комунальних ЗЗСО та їх філіях (далі – заклади освіти) в умовах воєнного стану в Україні.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1. ПРІОРИТЕТНІ НАПРЯМИ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Також міністерством розроблено Національну стратегію розвитку інклюзивного навчання на період до 2029 року та операційний план з її реалізації на 2024-2026 роки (розпорядження КМУ від 7 червня 2024 р. №527-р.</a:t>
            </a:r>
          </a:p>
          <a:p>
            <a:r>
              <a:rPr lang="uk-UA" dirty="0"/>
              <a:t>Однією з ключових цілей Стратегії є забезпечення кожної особи якісними освітніми послугами, що відповідають її індивідуальним потребам і можливостям.</a:t>
            </a:r>
          </a:p>
          <a:p>
            <a:r>
              <a:rPr lang="uk-UA" dirty="0"/>
              <a:t>Діяльність закладів освіти має спрямовуватись  на досягнення ключових цілей , визначених Стратегією, зокрема, забезпечення якісними освітніми послугами у комфортному, безпечному , </a:t>
            </a:r>
            <a:r>
              <a:rPr lang="uk-UA" dirty="0" err="1"/>
              <a:t>безбар’єрному</a:t>
            </a:r>
            <a:r>
              <a:rPr lang="uk-UA" dirty="0"/>
              <a:t> інклюзивному середовищі, яке сприяє розкриттю потенціалу кожного  учасника освітнього процесу.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uk-UA" sz="3200" dirty="0"/>
              <a:t>2. ОРГАНІЗАЦІЯ ОСВІТНЬОГО ПРОЦЕСУ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Організація інклюзивного навчання  в ЗЗСО здійснюється відповідно до законів України </a:t>
            </a:r>
            <a:r>
              <a:rPr lang="uk-UA" dirty="0" err="1"/>
              <a:t>“Про</a:t>
            </a:r>
            <a:r>
              <a:rPr lang="uk-UA" dirty="0"/>
              <a:t> </a:t>
            </a:r>
            <a:r>
              <a:rPr lang="uk-UA" dirty="0" err="1"/>
              <a:t>освіту”</a:t>
            </a:r>
            <a:endParaRPr lang="uk-UA" dirty="0"/>
          </a:p>
          <a:p>
            <a:r>
              <a:rPr lang="uk-UA" dirty="0" err="1"/>
              <a:t>“Про</a:t>
            </a:r>
            <a:r>
              <a:rPr lang="uk-UA" dirty="0"/>
              <a:t> повну загальну середню </a:t>
            </a:r>
            <a:r>
              <a:rPr lang="uk-UA" dirty="0" err="1"/>
              <a:t>освіту”</a:t>
            </a:r>
            <a:r>
              <a:rPr lang="uk-UA" dirty="0"/>
              <a:t> та</a:t>
            </a:r>
          </a:p>
          <a:p>
            <a:r>
              <a:rPr lang="uk-UA" dirty="0"/>
              <a:t>Порядку організації інклюзивного навчання  у закладах загальної середньої освіти, затвердженого постановою КМУ від 15 вересня 2021 р. №957 (із змінами), з урахуванням категорії особливих освітніх потреб та рівнів підтримки, рекомендованих </a:t>
            </a:r>
            <a:r>
              <a:rPr lang="uk-UA" dirty="0" err="1"/>
              <a:t>ІРЦ</a:t>
            </a:r>
            <a:r>
              <a:rPr lang="uk-UA" dirty="0"/>
              <a:t>.</a:t>
            </a:r>
          </a:p>
          <a:p>
            <a:r>
              <a:rPr lang="uk-UA" dirty="0"/>
              <a:t>НАГАДУЄМО, що у період воєнного стану, надзвичайної ситуації або надзвичайного стану (особливого періоду) гранична кількість учнів з </a:t>
            </a:r>
            <a:r>
              <a:rPr lang="uk-UA" dirty="0" err="1"/>
              <a:t>ооп</a:t>
            </a:r>
            <a:r>
              <a:rPr lang="uk-UA" dirty="0"/>
              <a:t> в інклюзивних класах, визначена Порядком, не застосовується.</a:t>
            </a:r>
          </a:p>
          <a:p>
            <a:r>
              <a:rPr lang="uk-UA" dirty="0"/>
              <a:t>У разі </a:t>
            </a:r>
            <a:r>
              <a:rPr lang="uk-UA" dirty="0" err="1"/>
              <a:t>зверення</a:t>
            </a:r>
            <a:r>
              <a:rPr lang="uk-UA" dirty="0"/>
              <a:t> батьків (інших законних представників) керівник закладу освіти </a:t>
            </a:r>
            <a:r>
              <a:rPr lang="uk-UA" dirty="0" err="1"/>
              <a:t>зобовязаний</a:t>
            </a:r>
            <a:r>
              <a:rPr lang="uk-UA" dirty="0"/>
              <a:t> утворити інклюзивний клас та організувати інклюзивне навчання з урахуванням рівня підтримки, рекомендованого </a:t>
            </a:r>
            <a:r>
              <a:rPr lang="uk-UA" dirty="0" err="1"/>
              <a:t>ІРЦ</a:t>
            </a:r>
            <a:r>
              <a:rPr lang="uk-UA" dirty="0"/>
              <a:t> у висновку про комплексну психолого-педагогічну оцінку розвитку особи.</a:t>
            </a:r>
          </a:p>
          <a:p>
            <a:r>
              <a:rPr lang="uk-UA" b="1" dirty="0"/>
              <a:t>ЗА НАЯВНОСТІ В ЗАКЛАДІ ОСВІТИ КІЛЬКОХ КЛАСІВ ІЗ ЗДОБУВАЧАМИ ОСВІТИ ОДНОГО РОКУ НАВЧАННЯ  -УЧНІ РОЗПОДІЛЯЮТЬСЯ ПРОПОРЦІЙНО МІЖ ТАКИМИ КЛАСАМИ</a:t>
            </a:r>
          </a:p>
          <a:p>
            <a:r>
              <a:rPr lang="uk-UA" dirty="0"/>
              <a:t>Заклад освіти не може відмовити  в організації  інклюзивного навчання учня/учениці з </a:t>
            </a:r>
            <a:r>
              <a:rPr lang="uk-UA" dirty="0" err="1"/>
              <a:t>ооп</a:t>
            </a:r>
            <a:r>
              <a:rPr lang="uk-UA" dirty="0"/>
              <a:t> та створенні інклюзивного класу.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/>
              <a:t>2.ОРГАНІЗАЦІЯ ОСВІТНЬОГО ПРОЦЕСУ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/>
              <a:t>КОМАНДА СУПРОВОДУ</a:t>
            </a:r>
            <a:endParaRPr lang="en-US" b="1" dirty="0"/>
          </a:p>
          <a:p>
            <a:r>
              <a:rPr lang="uk-UA" dirty="0"/>
              <a:t>Безпосередньо організація інклюзивного навчання в ЗЗСО забезпечується командою психолого-педагогічного супроводу дитини з </a:t>
            </a:r>
            <a:r>
              <a:rPr lang="uk-UA" dirty="0" err="1"/>
              <a:t>ооп</a:t>
            </a:r>
            <a:r>
              <a:rPr lang="uk-UA" dirty="0"/>
              <a:t> в ЗЗСО.</a:t>
            </a:r>
          </a:p>
          <a:p>
            <a:r>
              <a:rPr lang="uk-UA" dirty="0"/>
              <a:t>До складу команди супроводу разом із вчителями, асистентом вчителя, практичним психологом, іншими педагогічними працівниками закладу освіти та залученими фахівцями входять також батьки дитини.</a:t>
            </a:r>
          </a:p>
          <a:p>
            <a:r>
              <a:rPr lang="uk-UA" dirty="0"/>
              <a:t>Таким чином, команда супроводу володіє конфіденційною інформацією про дитину, особливості її розвитку.</a:t>
            </a:r>
          </a:p>
          <a:p>
            <a:r>
              <a:rPr lang="uk-UA" dirty="0"/>
              <a:t>Створення однієї команди супроводу для всіх дітей з </a:t>
            </a:r>
            <a:r>
              <a:rPr lang="uk-UA" dirty="0" err="1"/>
              <a:t>ооп</a:t>
            </a:r>
            <a:r>
              <a:rPr lang="uk-UA" dirty="0"/>
              <a:t> у закладі освіти , а також включення до неї усіх батьків, означає порушення прав дитини  на конфіденційність  і поширення цієї інформації про кожну окрему дитину серед усіх </a:t>
            </a:r>
            <a:r>
              <a:rPr lang="uk-UA" dirty="0" err="1"/>
              <a:t>батків</a:t>
            </a:r>
            <a:r>
              <a:rPr lang="uk-UA" dirty="0"/>
              <a:t> учнів з </a:t>
            </a:r>
            <a:r>
              <a:rPr lang="uk-UA" dirty="0" err="1"/>
              <a:t>ооп</a:t>
            </a:r>
            <a:r>
              <a:rPr lang="uk-UA" dirty="0"/>
              <a:t>.</a:t>
            </a:r>
          </a:p>
          <a:p>
            <a:r>
              <a:rPr lang="uk-UA" dirty="0"/>
              <a:t>Важливою складовою підтримки дітей з </a:t>
            </a:r>
            <a:r>
              <a:rPr lang="uk-UA" dirty="0" err="1"/>
              <a:t>ооп</a:t>
            </a:r>
            <a:r>
              <a:rPr lang="uk-UA" dirty="0"/>
              <a:t> є участь у роботі команд супроводу фахівців ІРЦ,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1736</Words>
  <Application>Microsoft Office PowerPoint</Application>
  <PresentationFormat>Екран (4:3)</PresentationFormat>
  <Paragraphs>90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АСИСТЕНТИ ВЧИТЕЛІВ 1-4 класів</vt:lpstr>
      <vt:lpstr>Презентація PowerPoint</vt:lpstr>
      <vt:lpstr>1.ПРІОРИТЕТНІ НАПРЯМИ</vt:lpstr>
      <vt:lpstr>1.ПРІОРИТЕТНІ НАПРЯМИ</vt:lpstr>
      <vt:lpstr>1. ПРІОРИТЕТНІ НАПРЯМКИ</vt:lpstr>
      <vt:lpstr>1. ПРІОРИТЕТНІ НАПРЯМИ</vt:lpstr>
      <vt:lpstr>1. ПРІОРИТЕТНІ НАПРЯМИ</vt:lpstr>
      <vt:lpstr>2. ОРГАНІЗАЦІЯ ОСВІТНЬОГО ПРОЦЕСУ</vt:lpstr>
      <vt:lpstr>2.ОРГАНІЗАЦІЯ ОСВІТНЬОГО ПРОЦЕСУ</vt:lpstr>
      <vt:lpstr>3.ЩОДО НАДАННЯ ПСИХОЛОГО –ПЕДАГОГІЧНИХ ТА КОРЕКЦІЙНО-РОЗВИТКОВИХ ПОСЛУГ</vt:lpstr>
      <vt:lpstr>4. ЩОДО ЗМІСТУ ОСВІТНЬОЇ ДІЯЛЬНОСТІ</vt:lpstr>
      <vt:lpstr>4. ЩОДО ЗМІСТУ ОСВІТНЬОЇ ДІЯЛЬНОСТІ</vt:lpstr>
      <vt:lpstr>5.КАДРОВЕ ЗАБЕЗПЕЧЕННЯ ІНКЛЮЗИВНОГО НАВЧАННЯ</vt:lpstr>
      <vt:lpstr>5. КАДРОВЕ ЗАБЕЗПЕЧЕННЯ ІНКЛЮЗИВНОГО НАВЧАННЯ</vt:lpstr>
      <vt:lpstr>5.КАДРОВЕ ЗАБЕЗПЕЧЕННЯ ІНКЛЮЗИВНОГО НАВЧАННЯ</vt:lpstr>
      <vt:lpstr>6. ОЦІНЮВАННЯ НАВЧАЛЬНИХ ДОСЯГНЕНЬ УЧНІВ З ОСОБЛИВИМИ ОСВІТНІМИ ПОТРЕБАМИ</vt:lpstr>
      <vt:lpstr>7.ЩОДО РОБОТИ АСИСТЕНТА ВЧИТЕЛЯ ТА АСИСТЕНТА ДИТИНИ В УМОВАХ ІНКЛЮЗИВНОГО НАВЧАННЯ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Admin</cp:lastModifiedBy>
  <cp:revision>36</cp:revision>
  <dcterms:created xsi:type="dcterms:W3CDTF">2024-09-08T05:40:19Z</dcterms:created>
  <dcterms:modified xsi:type="dcterms:W3CDTF">2025-04-14T18:19:49Z</dcterms:modified>
</cp:coreProperties>
</file>